
<file path=[Content_Types].xml><?xml version="1.0" encoding="utf-8"?>
<Types xmlns="http://schemas.openxmlformats.org/package/2006/content-types">
  <Default Extension="png" ContentType="image/png"/>
  <Default Extension="mpg" ContentType="video/mpe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sldIdLst>
    <p:sldId id="256" r:id="rId2"/>
    <p:sldId id="257" r:id="rId3"/>
    <p:sldId id="271" r:id="rId4"/>
    <p:sldId id="270" r:id="rId5"/>
    <p:sldId id="258" r:id="rId6"/>
    <p:sldId id="259" r:id="rId7"/>
    <p:sldId id="263" r:id="rId8"/>
    <p:sldId id="272" r:id="rId9"/>
    <p:sldId id="276" r:id="rId10"/>
    <p:sldId id="277" r:id="rId11"/>
    <p:sldId id="278" r:id="rId12"/>
    <p:sldId id="260" r:id="rId13"/>
    <p:sldId id="261" r:id="rId14"/>
    <p:sldId id="262" r:id="rId15"/>
    <p:sldId id="266" r:id="rId16"/>
    <p:sldId id="264" r:id="rId17"/>
    <p:sldId id="265" r:id="rId18"/>
    <p:sldId id="267" r:id="rId19"/>
    <p:sldId id="268" r:id="rId20"/>
    <p:sldId id="269" r:id="rId2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00" d="100"/>
          <a:sy n="100" d="100"/>
        </p:scale>
        <p:origin x="-1944" y="-24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09601"/>
            <a:ext cx="7772400" cy="4267200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8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953000"/>
            <a:ext cx="6400800" cy="12192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64311-56E7-43D7-955B-A844C5FB1DA8}" type="datetimeFigureOut">
              <a:rPr lang="en-US" smtClean="0"/>
              <a:t>5/1/2013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CED881-B75A-45C8-93EF-5F048C75CE3E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64311-56E7-43D7-955B-A844C5FB1DA8}" type="datetimeFigureOut">
              <a:rPr lang="en-US" smtClean="0"/>
              <a:t>5/1/2013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ED881-B75A-45C8-93EF-5F048C75CE3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64311-56E7-43D7-955B-A844C5FB1DA8}" type="datetimeFigureOut">
              <a:rPr lang="en-US" smtClean="0"/>
              <a:t>5/1/2013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ED881-B75A-45C8-93EF-5F048C75CE3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buFont typeface="Arial" pitchFamily="34" charset="0"/>
              <a:buChar char="•"/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64311-56E7-43D7-955B-A844C5FB1DA8}" type="datetimeFigureOut">
              <a:rPr lang="en-US" smtClean="0"/>
              <a:t>5/1/2013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ED881-B75A-45C8-93EF-5F048C75CE3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371600"/>
            <a:ext cx="7772400" cy="2505075"/>
          </a:xfrm>
        </p:spPr>
        <p:txBody>
          <a:bodyPr anchor="b"/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kern="1200" dirty="0" smtClean="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068763"/>
            <a:ext cx="7772400" cy="1131887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64311-56E7-43D7-955B-A844C5FB1DA8}" type="datetimeFigureOut">
              <a:rPr lang="en-US" smtClean="0"/>
              <a:t>5/1/2013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ED881-B75A-45C8-93EF-5F048C75CE3E}" type="slidenum">
              <a:rPr lang="en-US" smtClean="0"/>
              <a:t>‹#›</a:t>
            </a:fld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4495800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695825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296728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64311-56E7-43D7-955B-A844C5FB1DA8}" type="datetimeFigureOut">
              <a:rPr lang="en-US" smtClean="0"/>
              <a:t>5/1/2013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ED881-B75A-45C8-93EF-5F048C75CE3E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65760" y="1600200"/>
            <a:ext cx="4041648" cy="452628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4040188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1600200"/>
            <a:ext cx="4041775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64311-56E7-43D7-955B-A844C5FB1DA8}" type="datetimeFigureOut">
              <a:rPr lang="en-US" smtClean="0"/>
              <a:t>5/1/2013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ED881-B75A-45C8-93EF-5F048C75CE3E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457200" y="2212848"/>
            <a:ext cx="4041648" cy="391363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72584" y="2212848"/>
            <a:ext cx="4041648" cy="39131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64311-56E7-43D7-955B-A844C5FB1DA8}" type="datetimeFigureOut">
              <a:rPr lang="en-US" smtClean="0"/>
              <a:t>5/1/2013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ED881-B75A-45C8-93EF-5F048C75CE3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64311-56E7-43D7-955B-A844C5FB1DA8}" type="datetimeFigureOut">
              <a:rPr lang="en-US" smtClean="0"/>
              <a:t>5/1/2013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ED881-B75A-45C8-93EF-5F048C75CE3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07087" y="266700"/>
            <a:ext cx="3008313" cy="209550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>
                <a:effectLst>
                  <a:outerShdw blurRad="50800" dist="25400" dir="5400000" algn="t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137" y="273050"/>
            <a:ext cx="4995863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07087" y="2438400"/>
            <a:ext cx="3008313" cy="3687763"/>
          </a:xfr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64311-56E7-43D7-955B-A844C5FB1DA8}" type="datetimeFigureOut">
              <a:rPr lang="en-US" smtClean="0"/>
              <a:t>5/1/2013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ED881-B75A-45C8-93EF-5F048C75CE3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6" y="228600"/>
            <a:ext cx="5711824" cy="89535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08126" y="1143000"/>
            <a:ext cx="6054724" cy="4541044"/>
          </a:xfrm>
          <a:ln w="76200">
            <a:solidFill>
              <a:schemeClr val="bg1"/>
            </a:solidFill>
          </a:ln>
          <a:effectLst>
            <a:outerShdw blurRad="88900" dist="50800" dir="5400000" algn="ctr" rotWithShape="0">
              <a:srgbClr val="000000">
                <a:alpha val="25000"/>
              </a:srgbClr>
            </a:outerShdw>
          </a:effectLst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6" y="5810250"/>
            <a:ext cx="5711824" cy="5334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64311-56E7-43D7-955B-A844C5FB1DA8}" type="datetimeFigureOut">
              <a:rPr lang="en-US" smtClean="0"/>
              <a:t>5/1/2013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ED881-B75A-45C8-93EF-5F048C75CE3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363347" y="6356350"/>
            <a:ext cx="2085975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BC964311-56E7-43D7-955B-A844C5FB1DA8}" type="datetimeFigureOut">
              <a:rPr lang="en-US" smtClean="0"/>
              <a:t>5/1/2013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9165" y="6356350"/>
            <a:ext cx="2847975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3278" y="6356350"/>
            <a:ext cx="561975" cy="365125"/>
          </a:xfrm>
          <a:prstGeom prst="rect">
            <a:avLst/>
          </a:prstGeom>
        </p:spPr>
        <p:txBody>
          <a:bodyPr vert="horz" lIns="27432" tIns="45720" rIns="4572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19CED881-B75A-45C8-93EF-5F048C75CE3E}" type="slidenum">
              <a:rPr lang="en-US" smtClean="0"/>
              <a:t>‹#›</a:t>
            </a:fld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8457760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Oval 7"/>
          <p:cNvSpPr/>
          <p:nvPr/>
        </p:nvSpPr>
        <p:spPr>
          <a:xfrm>
            <a:off x="569119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ctr" defTabSz="914400" rtl="0" eaLnBrk="1" latinLnBrk="0" hangingPunct="1">
        <a:lnSpc>
          <a:spcPts val="5800"/>
        </a:lnSpc>
        <a:spcBef>
          <a:spcPct val="0"/>
        </a:spcBef>
        <a:buNone/>
        <a:defRPr sz="5400" kern="1200">
          <a:solidFill>
            <a:schemeClr val="tx2"/>
          </a:solidFill>
          <a:effectLst>
            <a:outerShdw blurRad="63500" dist="38100" dir="5400000" algn="t" rotWithShape="0">
              <a:prstClr val="black">
                <a:alpha val="25000"/>
              </a:prstClr>
            </a:outerShdw>
          </a:effectLst>
          <a:latin typeface="+mn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g"/><Relationship Id="rId1" Type="http://schemas.microsoft.com/office/2007/relationships/media" Target="../media/media1.mpg"/><Relationship Id="rId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g"/><Relationship Id="rId1" Type="http://schemas.microsoft.com/office/2007/relationships/media" Target="../media/media2.mpg"/><Relationship Id="rId4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800" dirty="0" smtClean="0"/>
              <a:t>Forced Entry and Ballistic Resistant Louver Design and Optimization</a:t>
            </a:r>
            <a:br>
              <a:rPr lang="en-US" sz="4800" dirty="0" smtClean="0"/>
            </a:br>
            <a:r>
              <a:rPr lang="en-US" sz="4800" dirty="0" smtClean="0"/>
              <a:t>with</a:t>
            </a:r>
            <a:br>
              <a:rPr lang="en-US" sz="4800" dirty="0" smtClean="0"/>
            </a:br>
            <a:r>
              <a:rPr lang="en-US" sz="4800" dirty="0" smtClean="0"/>
              <a:t>Associated Storm Shutter</a:t>
            </a:r>
            <a:endParaRPr lang="en-US" sz="4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MAE 3195 Final Presentation</a:t>
            </a:r>
          </a:p>
          <a:p>
            <a:r>
              <a:rPr lang="en-US" dirty="0" smtClean="0"/>
              <a:t>Spring 2013</a:t>
            </a:r>
          </a:p>
          <a:p>
            <a:r>
              <a:rPr lang="en-US" dirty="0" smtClean="0"/>
              <a:t>Benjamin Yarmis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6805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Convergence– </a:t>
            </a:r>
            <a:r>
              <a:rPr lang="en-US" dirty="0" smtClean="0"/>
              <a:t>Static Pressure Load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2819400" cy="609600"/>
          </a:xfrm>
        </p:spPr>
        <p:txBody>
          <a:bodyPr/>
          <a:lstStyle/>
          <a:p>
            <a:r>
              <a:rPr lang="en-US" dirty="0" smtClean="0"/>
              <a:t>Center</a:t>
            </a:r>
          </a:p>
        </p:txBody>
      </p:sp>
      <p:pic>
        <p:nvPicPr>
          <p:cNvPr id="14" name="Content Placeholder 13"/>
          <p:cNvPicPr>
            <a:picLocks noGrp="1" noChangeAspect="1"/>
          </p:cNvPicPr>
          <p:nvPr>
            <p:ph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319" y="2514600"/>
            <a:ext cx="2626562" cy="1367196"/>
          </a:xfrm>
        </p:spPr>
      </p:pic>
      <p:sp>
        <p:nvSpPr>
          <p:cNvPr id="9" name="Text Placeholder 4"/>
          <p:cNvSpPr>
            <a:spLocks noGrp="1"/>
          </p:cNvSpPr>
          <p:nvPr>
            <p:ph type="body" idx="1"/>
          </p:nvPr>
        </p:nvSpPr>
        <p:spPr>
          <a:xfrm>
            <a:off x="3352800" y="1600200"/>
            <a:ext cx="2819400" cy="609600"/>
          </a:xfrm>
        </p:spPr>
        <p:txBody>
          <a:bodyPr/>
          <a:lstStyle/>
          <a:p>
            <a:r>
              <a:rPr lang="en-US" dirty="0" smtClean="0"/>
              <a:t>Level 1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idx="1"/>
          </p:nvPr>
        </p:nvSpPr>
        <p:spPr>
          <a:xfrm>
            <a:off x="6248400" y="1600200"/>
            <a:ext cx="2819400" cy="609600"/>
          </a:xfrm>
        </p:spPr>
        <p:txBody>
          <a:bodyPr/>
          <a:lstStyle/>
          <a:p>
            <a:r>
              <a:rPr lang="en-US" dirty="0" smtClean="0"/>
              <a:t>Level 2</a:t>
            </a:r>
          </a:p>
        </p:txBody>
      </p:sp>
      <p:pic>
        <p:nvPicPr>
          <p:cNvPr id="15" name="Content Placeholder 14"/>
          <p:cNvPicPr>
            <a:picLocks noGrp="1" noChangeAspect="1"/>
          </p:cNvPicPr>
          <p:nvPr>
            <p:ph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0235" y="2514600"/>
            <a:ext cx="2651929" cy="1377200"/>
          </a:xfr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616" y="3962400"/>
            <a:ext cx="2648155" cy="1374178"/>
          </a:xfrm>
          <a:prstGeom prst="rect">
            <a:avLst/>
          </a:prstGeom>
        </p:spPr>
      </p:pic>
      <p:pic>
        <p:nvPicPr>
          <p:cNvPr id="11" name="Content Placeholder 14"/>
          <p:cNvPicPr>
            <a:picLocks noGrp="1" noChangeAspect="1"/>
          </p:cNvPicPr>
          <p:nvPr>
            <p:ph sz="quarter" idx="13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7768" y="3962400"/>
            <a:ext cx="2638258" cy="1374178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8490" y="2514601"/>
            <a:ext cx="2641146" cy="13716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4836" y="3962400"/>
            <a:ext cx="2635503" cy="137160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436588" y="5562600"/>
            <a:ext cx="4572000" cy="904863"/>
          </a:xfrm>
          <a:prstGeom prst="rect">
            <a:avLst/>
          </a:prstGeom>
        </p:spPr>
        <p:txBody>
          <a:bodyPr anchor="ctr">
            <a:spAutoFit/>
          </a:bodyPr>
          <a:lstStyle/>
          <a:p>
            <a:pPr lvl="0" algn="ctr">
              <a:spcBef>
                <a:spcPct val="20000"/>
              </a:spcBef>
            </a:pPr>
            <a:r>
              <a:rPr lang="en-US" sz="24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Century Gothic"/>
              </a:rPr>
              <a:t>Displacement (Top)</a:t>
            </a:r>
          </a:p>
          <a:p>
            <a:pPr lvl="0" algn="ctr">
              <a:spcBef>
                <a:spcPct val="20000"/>
              </a:spcBef>
            </a:pPr>
            <a:r>
              <a:rPr lang="en-US" sz="24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Century Gothic"/>
              </a:rPr>
              <a:t>Mass (Bottom)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6048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Convergence– </a:t>
            </a:r>
            <a:r>
              <a:rPr lang="en-US" dirty="0" smtClean="0"/>
              <a:t>Sinusoidal Pressure Load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2819400" cy="609600"/>
          </a:xfrm>
        </p:spPr>
        <p:txBody>
          <a:bodyPr/>
          <a:lstStyle/>
          <a:p>
            <a:r>
              <a:rPr lang="en-US" dirty="0" smtClean="0"/>
              <a:t>Center</a:t>
            </a:r>
          </a:p>
        </p:txBody>
      </p:sp>
      <p:pic>
        <p:nvPicPr>
          <p:cNvPr id="14" name="Content Placeholder 13"/>
          <p:cNvPicPr>
            <a:picLocks noGrp="1" noChangeAspect="1"/>
          </p:cNvPicPr>
          <p:nvPr>
            <p:ph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353" y="2514600"/>
            <a:ext cx="2718494" cy="1367196"/>
          </a:xfrm>
        </p:spPr>
      </p:pic>
      <p:sp>
        <p:nvSpPr>
          <p:cNvPr id="9" name="Text Placeholder 4"/>
          <p:cNvSpPr>
            <a:spLocks noGrp="1"/>
          </p:cNvSpPr>
          <p:nvPr>
            <p:ph type="body" idx="1"/>
          </p:nvPr>
        </p:nvSpPr>
        <p:spPr>
          <a:xfrm>
            <a:off x="3352800" y="1600200"/>
            <a:ext cx="2819400" cy="609600"/>
          </a:xfrm>
        </p:spPr>
        <p:txBody>
          <a:bodyPr/>
          <a:lstStyle/>
          <a:p>
            <a:r>
              <a:rPr lang="en-US" dirty="0" smtClean="0"/>
              <a:t>Level 1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idx="1"/>
          </p:nvPr>
        </p:nvSpPr>
        <p:spPr>
          <a:xfrm>
            <a:off x="6248400" y="1600200"/>
            <a:ext cx="2819400" cy="609600"/>
          </a:xfrm>
        </p:spPr>
        <p:txBody>
          <a:bodyPr/>
          <a:lstStyle/>
          <a:p>
            <a:r>
              <a:rPr lang="en-US" dirty="0" smtClean="0"/>
              <a:t>Level 2</a:t>
            </a:r>
          </a:p>
        </p:txBody>
      </p:sp>
      <p:pic>
        <p:nvPicPr>
          <p:cNvPr id="15" name="Content Placeholder 14"/>
          <p:cNvPicPr>
            <a:picLocks noGrp="1" noChangeAspect="1"/>
          </p:cNvPicPr>
          <p:nvPr>
            <p:ph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1203" y="2514600"/>
            <a:ext cx="2549994" cy="1377200"/>
          </a:xfr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059" y="3962400"/>
            <a:ext cx="2735268" cy="1374178"/>
          </a:xfrm>
          <a:prstGeom prst="rect">
            <a:avLst/>
          </a:prstGeom>
        </p:spPr>
      </p:pic>
      <p:pic>
        <p:nvPicPr>
          <p:cNvPr id="11" name="Content Placeholder 14"/>
          <p:cNvPicPr>
            <a:picLocks noGrp="1" noChangeAspect="1"/>
          </p:cNvPicPr>
          <p:nvPr>
            <p:ph sz="quarter" idx="13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8390" y="3962400"/>
            <a:ext cx="2557014" cy="1374178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6907" y="2514601"/>
            <a:ext cx="2724311" cy="13716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6870" y="3962400"/>
            <a:ext cx="2711436" cy="137160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436588" y="5562600"/>
            <a:ext cx="4572000" cy="904863"/>
          </a:xfrm>
          <a:prstGeom prst="rect">
            <a:avLst/>
          </a:prstGeom>
        </p:spPr>
        <p:txBody>
          <a:bodyPr anchor="ctr">
            <a:spAutoFit/>
          </a:bodyPr>
          <a:lstStyle/>
          <a:p>
            <a:pPr lvl="0" algn="ctr">
              <a:spcBef>
                <a:spcPct val="20000"/>
              </a:spcBef>
            </a:pPr>
            <a:r>
              <a:rPr lang="en-US" sz="24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Century Gothic"/>
              </a:rPr>
              <a:t>Displacement (Top)</a:t>
            </a:r>
          </a:p>
          <a:p>
            <a:pPr lvl="0" algn="ctr">
              <a:spcBef>
                <a:spcPct val="20000"/>
              </a:spcBef>
            </a:pPr>
            <a:r>
              <a:rPr lang="en-US" sz="24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Century Gothic"/>
              </a:rPr>
              <a:t>Mass (Bottom)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6048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Results– Bullet Load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676400"/>
            <a:ext cx="4038600" cy="3445300"/>
          </a:xfrm>
        </p:spPr>
      </p:pic>
      <p:pic>
        <p:nvPicPr>
          <p:cNvPr id="5" name="Content Placeholder 4"/>
          <p:cNvPicPr>
            <a:picLocks noGrp="1" noChangeAspect="1"/>
          </p:cNvPicPr>
          <p:nvPr>
            <p:ph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408" y="1600200"/>
            <a:ext cx="3469209" cy="4525963"/>
          </a:xfrm>
        </p:spPr>
      </p:pic>
      <p:sp>
        <p:nvSpPr>
          <p:cNvPr id="7" name="TextBox 6"/>
          <p:cNvSpPr txBox="1"/>
          <p:nvPr/>
        </p:nvSpPr>
        <p:spPr>
          <a:xfrm>
            <a:off x="4724400" y="5410200"/>
            <a:ext cx="381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spcBef>
                <a:spcPct val="20000"/>
              </a:spcBef>
            </a:pPr>
            <a:r>
              <a:rPr lang="en-US" sz="24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Century Gothic"/>
              </a:rPr>
              <a:t>Mass: 159.3 </a:t>
            </a:r>
            <a:r>
              <a:rPr lang="en-US" sz="2400" dirty="0" err="1" smtClean="0">
                <a:solidFill>
                  <a:prstClr val="black">
                    <a:lumMod val="50000"/>
                    <a:lumOff val="50000"/>
                  </a:prstClr>
                </a:solidFill>
                <a:latin typeface="Century Gothic"/>
              </a:rPr>
              <a:t>lbm</a:t>
            </a:r>
            <a:endParaRPr lang="en-US" sz="2400" dirty="0">
              <a:solidFill>
                <a:prstClr val="black">
                  <a:lumMod val="50000"/>
                  <a:lumOff val="50000"/>
                </a:prstClr>
              </a:solidFill>
              <a:latin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470022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 smtClean="0"/>
              <a:t>Results– Static Pressure Load</a:t>
            </a:r>
            <a:endParaRPr lang="en-US" sz="4800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828800"/>
            <a:ext cx="4038600" cy="3506826"/>
          </a:xfrm>
        </p:spPr>
      </p:pic>
      <p:pic>
        <p:nvPicPr>
          <p:cNvPr id="5" name="Content Placeholder 4"/>
          <p:cNvPicPr>
            <a:picLocks noGrp="1" noChangeAspect="1"/>
          </p:cNvPicPr>
          <p:nvPr>
            <p:ph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125" y="2279042"/>
            <a:ext cx="4041775" cy="3168278"/>
          </a:xfrm>
        </p:spPr>
      </p:pic>
      <p:sp>
        <p:nvSpPr>
          <p:cNvPr id="7" name="TextBox 6"/>
          <p:cNvSpPr txBox="1"/>
          <p:nvPr/>
        </p:nvSpPr>
        <p:spPr>
          <a:xfrm>
            <a:off x="4724400" y="5410200"/>
            <a:ext cx="381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spcBef>
                <a:spcPct val="20000"/>
              </a:spcBef>
            </a:pPr>
            <a:r>
              <a:rPr lang="en-US" sz="24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Century Gothic"/>
              </a:rPr>
              <a:t>Mass: 193.7 </a:t>
            </a:r>
            <a:r>
              <a:rPr lang="en-US" sz="2400" dirty="0" err="1" smtClean="0">
                <a:solidFill>
                  <a:prstClr val="black">
                    <a:lumMod val="50000"/>
                    <a:lumOff val="50000"/>
                  </a:prstClr>
                </a:solidFill>
                <a:latin typeface="Century Gothic"/>
              </a:rPr>
              <a:t>lbm</a:t>
            </a:r>
            <a:endParaRPr lang="en-US" sz="2400" dirty="0">
              <a:solidFill>
                <a:prstClr val="black">
                  <a:lumMod val="50000"/>
                  <a:lumOff val="50000"/>
                </a:prstClr>
              </a:solidFill>
              <a:latin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482238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Results– Sinusoidal Pressure Load</a:t>
            </a:r>
            <a:endParaRPr lang="en-US" sz="4000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600200"/>
            <a:ext cx="4038600" cy="3114244"/>
          </a:xfrm>
        </p:spPr>
      </p:pic>
      <p:pic>
        <p:nvPicPr>
          <p:cNvPr id="5" name="Content Placeholder 4"/>
          <p:cNvPicPr>
            <a:picLocks noGrp="1" noChangeAspect="1"/>
          </p:cNvPicPr>
          <p:nvPr>
            <p:ph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010" y="1600200"/>
            <a:ext cx="3580005" cy="4525963"/>
          </a:xfrm>
        </p:spPr>
      </p:pic>
      <p:sp>
        <p:nvSpPr>
          <p:cNvPr id="7" name="TextBox 6"/>
          <p:cNvSpPr txBox="1"/>
          <p:nvPr/>
        </p:nvSpPr>
        <p:spPr>
          <a:xfrm>
            <a:off x="4724400" y="5410200"/>
            <a:ext cx="381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spcBef>
                <a:spcPct val="20000"/>
              </a:spcBef>
            </a:pPr>
            <a:r>
              <a:rPr lang="en-US" sz="24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Century Gothic"/>
              </a:rPr>
              <a:t>Mass: 109.8 </a:t>
            </a:r>
            <a:r>
              <a:rPr lang="en-US" sz="2400" dirty="0" err="1" smtClean="0">
                <a:solidFill>
                  <a:prstClr val="black">
                    <a:lumMod val="50000"/>
                    <a:lumOff val="50000"/>
                  </a:prstClr>
                </a:solidFill>
                <a:latin typeface="Century Gothic"/>
              </a:rPr>
              <a:t>lbm</a:t>
            </a:r>
            <a:endParaRPr lang="en-US" sz="2400" dirty="0">
              <a:solidFill>
                <a:prstClr val="black">
                  <a:lumMod val="50000"/>
                  <a:lumOff val="50000"/>
                </a:prstClr>
              </a:solidFill>
              <a:latin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4035976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Storm Shutter Overview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992999"/>
            <a:ext cx="4038600" cy="1243063"/>
          </a:xfrm>
        </p:spPr>
      </p:pic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25” tall to minimize amount needed to completely cover louvers</a:t>
            </a:r>
          </a:p>
          <a:p>
            <a:pPr lvl="1"/>
            <a:r>
              <a:rPr lang="en-US" dirty="0" smtClean="0"/>
              <a:t>50” wide to cover multiple louvers at once</a:t>
            </a:r>
          </a:p>
          <a:p>
            <a:r>
              <a:rPr lang="en-US" dirty="0" smtClean="0"/>
              <a:t>Uses threaded rod to control linear actuation</a:t>
            </a:r>
          </a:p>
          <a:p>
            <a:endParaRPr lang="en-US" dirty="0"/>
          </a:p>
        </p:txBody>
      </p:sp>
      <p:pic>
        <p:nvPicPr>
          <p:cNvPr id="6" name="Content Placeholder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3810000"/>
            <a:ext cx="4038600" cy="1338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389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Storm Shutter– Interior </a:t>
            </a:r>
            <a:endParaRPr lang="en-US" dirty="0"/>
          </a:p>
        </p:txBody>
      </p:sp>
      <p:pic>
        <p:nvPicPr>
          <p:cNvPr id="6" name="ShutterAssyIn.mpg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7200" y="1633538"/>
            <a:ext cx="8229600" cy="4457700"/>
          </a:xfrm>
        </p:spPr>
      </p:pic>
    </p:spTree>
    <p:extLst>
      <p:ext uri="{BB962C8B-B14F-4D97-AF65-F5344CB8AC3E}">
        <p14:creationId xmlns:p14="http://schemas.microsoft.com/office/powerpoint/2010/main" val="2296522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Storm Shutter– Exterior </a:t>
            </a:r>
            <a:endParaRPr lang="en-US" dirty="0"/>
          </a:p>
        </p:txBody>
      </p:sp>
      <p:pic>
        <p:nvPicPr>
          <p:cNvPr id="4" name="ShutterAssyOut.mpg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7200" y="1633538"/>
            <a:ext cx="8229600" cy="4457700"/>
          </a:xfrm>
        </p:spPr>
      </p:pic>
    </p:spTree>
    <p:extLst>
      <p:ext uri="{BB962C8B-B14F-4D97-AF65-F5344CB8AC3E}">
        <p14:creationId xmlns:p14="http://schemas.microsoft.com/office/powerpoint/2010/main" val="4269292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Storm Shutter– Design Features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2031" y="1524000"/>
            <a:ext cx="2065662" cy="2743200"/>
          </a:xfrm>
        </p:spPr>
      </p:pic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Easily fits in 6” space allotted</a:t>
            </a:r>
          </a:p>
          <a:p>
            <a:r>
              <a:rPr lang="en-US" dirty="0" smtClean="0"/>
              <a:t>Minimal occlusion when open</a:t>
            </a:r>
          </a:p>
          <a:p>
            <a:r>
              <a:rPr lang="en-US" dirty="0" smtClean="0"/>
              <a:t>Easily scaled in both directions</a:t>
            </a:r>
          </a:p>
          <a:p>
            <a:r>
              <a:rPr lang="en-US" dirty="0" smtClean="0"/>
              <a:t>Can control many shutters with one motor</a:t>
            </a:r>
          </a:p>
          <a:p>
            <a:r>
              <a:rPr lang="en-US" dirty="0" smtClean="0"/>
              <a:t>Easy to install with pre-existing louvers</a:t>
            </a:r>
          </a:p>
          <a:p>
            <a:r>
              <a:rPr lang="en-US" dirty="0" smtClean="0"/>
              <a:t>Can customize width of shutter easily</a:t>
            </a:r>
            <a:endParaRPr lang="en-US" dirty="0"/>
          </a:p>
        </p:txBody>
      </p:sp>
      <p:pic>
        <p:nvPicPr>
          <p:cNvPr id="7" name="Content Placeholder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2031" y="4267200"/>
            <a:ext cx="2065662" cy="219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846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583375500"/>
              </p:ext>
            </p:extLst>
          </p:nvPr>
        </p:nvGraphicFramePr>
        <p:xfrm>
          <a:off x="4572000" y="2743200"/>
          <a:ext cx="4038600" cy="2021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9300"/>
                <a:gridCol w="20193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Force Method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Mass</a:t>
                      </a:r>
                      <a:r>
                        <a:rPr lang="en-US" baseline="0" dirty="0" smtClean="0"/>
                        <a:t> (</a:t>
                      </a:r>
                      <a:r>
                        <a:rPr lang="en-US" baseline="0" dirty="0" err="1" smtClean="0"/>
                        <a:t>lbm</a:t>
                      </a:r>
                      <a:r>
                        <a:rPr lang="en-US" baseline="0" dirty="0" smtClean="0"/>
                        <a:t>)</a:t>
                      </a:r>
                      <a:endParaRPr lang="en-US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Bullet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159.3</a:t>
                      </a:r>
                      <a:endParaRPr lang="en-US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1000-psi Static Force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193.7</a:t>
                      </a:r>
                      <a:endParaRPr lang="en-US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1000-psi Sinusoidal</a:t>
                      </a:r>
                      <a:r>
                        <a:rPr lang="en-US" baseline="0" dirty="0" smtClean="0"/>
                        <a:t> Force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109.8</a:t>
                      </a:r>
                      <a:endParaRPr lang="en-US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Further analyses must be performed to determine optimal design</a:t>
            </a:r>
          </a:p>
          <a:p>
            <a:pPr lvl="1"/>
            <a:r>
              <a:rPr lang="en-US" dirty="0"/>
              <a:t>Threat analysis</a:t>
            </a:r>
          </a:p>
          <a:p>
            <a:pPr lvl="1"/>
            <a:r>
              <a:rPr lang="en-US" dirty="0"/>
              <a:t>Non-linear deformations</a:t>
            </a:r>
          </a:p>
          <a:p>
            <a:pPr lvl="1"/>
            <a:r>
              <a:rPr lang="en-US" dirty="0"/>
              <a:t>Air flow</a:t>
            </a:r>
          </a:p>
          <a:p>
            <a:pPr lvl="1"/>
            <a:r>
              <a:rPr lang="en-US" dirty="0"/>
              <a:t>Cost/assembly feasibility</a:t>
            </a:r>
          </a:p>
          <a:p>
            <a:r>
              <a:rPr lang="en-US" dirty="0"/>
              <a:t>Good initial analysis for FEBR louver </a:t>
            </a:r>
            <a:r>
              <a:rPr lang="en-US" dirty="0" smtClean="0"/>
              <a:t>optimization</a:t>
            </a:r>
          </a:p>
          <a:p>
            <a:pPr lvl="1"/>
            <a:r>
              <a:rPr lang="en-US" dirty="0" smtClean="0"/>
              <a:t>1000-psi static force appears to be the most rigorous</a:t>
            </a:r>
          </a:p>
          <a:p>
            <a:r>
              <a:rPr lang="en-US" dirty="0" smtClean="0"/>
              <a:t>Associated shutter works to keep water out</a:t>
            </a:r>
          </a:p>
          <a:p>
            <a:pPr lvl="1"/>
            <a:r>
              <a:rPr lang="en-US" dirty="0" smtClean="0"/>
              <a:t>Won’t open in high winds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7335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US diplomatic mission in Benghazi, Libya was attacked September 11, 2012</a:t>
            </a:r>
          </a:p>
          <a:p>
            <a:pPr lvl="1"/>
            <a:r>
              <a:rPr lang="en-US" dirty="0" smtClean="0"/>
              <a:t>RPGs, assault rifles, 14.5mm anti-aircraft machine guns</a:t>
            </a:r>
          </a:p>
          <a:p>
            <a:r>
              <a:rPr lang="en-US" dirty="0" smtClean="0"/>
              <a:t>4 fatalities, 10 injuries</a:t>
            </a:r>
          </a:p>
          <a:p>
            <a:pPr lvl="1"/>
            <a:r>
              <a:rPr lang="en-US" dirty="0" smtClean="0"/>
              <a:t>Some due to smoke inhalation</a:t>
            </a:r>
          </a:p>
          <a:p>
            <a:pPr lvl="1"/>
            <a:r>
              <a:rPr lang="en-US" dirty="0" smtClean="0"/>
              <a:t>FEBR louvers protect passages to sensitive areas that require airflow</a:t>
            </a:r>
          </a:p>
          <a:p>
            <a:pPr lvl="1"/>
            <a:r>
              <a:rPr lang="en-US" dirty="0" smtClean="0"/>
              <a:t>HVAC</a:t>
            </a:r>
          </a:p>
          <a:p>
            <a:r>
              <a:rPr lang="en-US" dirty="0" smtClean="0"/>
              <a:t>Not the only famous example of an exposed HVAC vent</a:t>
            </a:r>
          </a:p>
          <a:p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2516981"/>
            <a:ext cx="4038600" cy="2692400"/>
          </a:xfrm>
        </p:spPr>
      </p:pic>
    </p:spTree>
    <p:extLst>
      <p:ext uri="{BB962C8B-B14F-4D97-AF65-F5344CB8AC3E}">
        <p14:creationId xmlns:p14="http://schemas.microsoft.com/office/powerpoint/2010/main" val="1135059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5638800"/>
          </a:xfrm>
        </p:spPr>
        <p:txBody>
          <a:bodyPr anchor="ctr"/>
          <a:lstStyle/>
          <a:p>
            <a:r>
              <a:rPr lang="en-US" sz="6000" dirty="0" smtClean="0"/>
              <a:t>Thank you</a:t>
            </a:r>
            <a:br>
              <a:rPr lang="en-US" sz="6000" dirty="0" smtClean="0"/>
            </a:br>
            <a:r>
              <a:rPr lang="en-US" sz="6000" dirty="0" smtClean="0"/>
              <a:t/>
            </a:r>
            <a:br>
              <a:rPr lang="en-US" sz="6000" dirty="0" smtClean="0"/>
            </a:br>
            <a:r>
              <a:rPr lang="en-US" sz="6000" dirty="0"/>
              <a:t/>
            </a:r>
            <a:br>
              <a:rPr lang="en-US" sz="6000" dirty="0"/>
            </a:br>
            <a:r>
              <a:rPr lang="en-US" sz="6000" dirty="0"/>
              <a:t/>
            </a:r>
            <a:br>
              <a:rPr lang="en-US" sz="6000" dirty="0"/>
            </a:br>
            <a:r>
              <a:rPr lang="en-US" sz="6000" dirty="0" smtClean="0"/>
              <a:t>Any questions or comments?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4061427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2901156"/>
            <a:ext cx="4572000" cy="1924050"/>
          </a:xfrm>
        </p:spPr>
      </p:pic>
    </p:spTree>
    <p:extLst>
      <p:ext uri="{BB962C8B-B14F-4D97-AF65-F5344CB8AC3E}">
        <p14:creationId xmlns:p14="http://schemas.microsoft.com/office/powerpoint/2010/main" val="4093413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942823"/>
            <a:ext cx="4038600" cy="3840717"/>
          </a:xfrm>
        </p:spPr>
      </p:pic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Design and optimize an FEBR louver to withstand 3 loading conditions</a:t>
            </a:r>
          </a:p>
          <a:p>
            <a:pPr lvl="1"/>
            <a:r>
              <a:rPr lang="en-US" dirty="0" smtClean="0"/>
              <a:t>Impact of a 9mm bullet</a:t>
            </a:r>
          </a:p>
          <a:p>
            <a:pPr lvl="1"/>
            <a:r>
              <a:rPr lang="en-US" dirty="0" smtClean="0"/>
              <a:t>1000 psi static force</a:t>
            </a:r>
          </a:p>
          <a:p>
            <a:pPr lvl="1"/>
            <a:r>
              <a:rPr lang="en-US" dirty="0" smtClean="0"/>
              <a:t>1000 psi sinusoidal force</a:t>
            </a:r>
          </a:p>
          <a:p>
            <a:r>
              <a:rPr lang="en-US" dirty="0" smtClean="0"/>
              <a:t>Design a storm shutter to protect louver from rain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9677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FEBR Louver Parametric Design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00" y="1671599"/>
            <a:ext cx="2514600" cy="2900401"/>
          </a:xfr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/>
              <p:cNvSpPr>
                <a:spLocks noGrp="1"/>
              </p:cNvSpPr>
              <p:nvPr>
                <p:ph sz="quarter" idx="13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 smtClean="0"/>
                  <a:t>Decided to optimize each section individually</a:t>
                </a:r>
              </a:p>
              <a:p>
                <a:pPr lvl="1"/>
                <a:r>
                  <a:rPr lang="en-US" dirty="0" smtClean="0"/>
                  <a:t>Significantly faster</a:t>
                </a:r>
              </a:p>
              <a:p>
                <a:pPr lvl="1"/>
                <a:r>
                  <a:rPr lang="en-US" dirty="0" smtClean="0"/>
                  <a:t>Easier to correct mistakes</a:t>
                </a:r>
              </a:p>
              <a:p>
                <a:r>
                  <a:rPr lang="en-US" dirty="0" smtClean="0"/>
                  <a:t>Center held at 1” thick</a:t>
                </a:r>
              </a:p>
              <a:p>
                <a:pPr lvl="1"/>
                <a:r>
                  <a:rPr lang="en-US" dirty="0" smtClean="0"/>
                  <a:t>Thinnest it could be</a:t>
                </a:r>
              </a:p>
              <a:p>
                <a:r>
                  <a:rPr lang="en-US" dirty="0" smtClean="0"/>
                  <a:t>Varied thicknesses and spacing between</a:t>
                </a:r>
              </a:p>
              <a:p>
                <a:pPr lvl="1"/>
                <a:r>
                  <a:rPr lang="en-US" dirty="0" smtClean="0"/>
                  <a:t>Minimum spacing of 1”</a:t>
                </a:r>
              </a:p>
              <a:p>
                <a:pPr lvl="1"/>
                <a:r>
                  <a:rPr lang="en-US" dirty="0" smtClean="0"/>
                  <a:t>Level 2 held at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/>
                      </a:rPr>
                      <m:t>7</m:t>
                    </m:r>
                    <m:f>
                      <m:fPr>
                        <m:type m:val="skw"/>
                        <m:ctrlPr>
                          <a:rPr lang="en-US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/>
                          </a:rPr>
                          <m:t>3</m:t>
                        </m:r>
                      </m:num>
                      <m:den>
                        <m:r>
                          <a:rPr lang="en-US" b="0" i="1" smtClean="0">
                            <a:latin typeface="Cambria Math"/>
                          </a:rPr>
                          <m:t>4</m:t>
                        </m:r>
                      </m:den>
                    </m:f>
                    <m:r>
                      <a:rPr lang="en-US" b="0" i="1" smtClean="0">
                        <a:latin typeface="Cambria Math"/>
                      </a:rPr>
                      <m:t>“</m:t>
                    </m:r>
                  </m:oMath>
                </a14:m>
                <a:r>
                  <a:rPr lang="en-US" dirty="0" smtClean="0"/>
                  <a:t> wide</a:t>
                </a:r>
              </a:p>
              <a:p>
                <a:pPr lvl="1"/>
                <a:r>
                  <a:rPr lang="en-US" dirty="0" smtClean="0"/>
                  <a:t>Center maximum thickness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2 </m:t>
                    </m:r>
                    <m:f>
                      <m:fPr>
                        <m:type m:val="skw"/>
                        <m:ctrlPr>
                          <a:rPr lang="en-US" b="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/>
                          </a:rPr>
                          <m:t>3</m:t>
                        </m:r>
                      </m:num>
                      <m:den>
                        <m:r>
                          <a:rPr lang="en-US" b="0" i="1" smtClean="0">
                            <a:latin typeface="Cambria Math"/>
                          </a:rPr>
                          <m:t>4</m:t>
                        </m:r>
                      </m:den>
                    </m:f>
                    <m:r>
                      <a:rPr lang="en-US" b="0" i="1" smtClean="0">
                        <a:latin typeface="Cambria Math"/>
                      </a:rPr>
                      <m:t>"</m:t>
                    </m:r>
                  </m:oMath>
                </a14:m>
                <a:endParaRPr lang="en-US" dirty="0" smtClean="0"/>
              </a:p>
              <a:p>
                <a:r>
                  <a:rPr lang="en-US" dirty="0" smtClean="0"/>
                  <a:t>Symmetry constraints were used</a:t>
                </a:r>
              </a:p>
              <a:p>
                <a:r>
                  <a:rPr lang="en-US" dirty="0" smtClean="0"/>
                  <a:t>50” total height</a:t>
                </a:r>
                <a:endParaRPr lang="en-US" dirty="0"/>
              </a:p>
            </p:txBody>
          </p:sp>
        </mc:Choice>
        <mc:Fallback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blipFill rotWithShape="1">
                <a:blip r:embed="rId3"/>
                <a:stretch>
                  <a:fillRect l="-1659" t="-1617" b="-17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0" y="3352800"/>
            <a:ext cx="2607806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694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Finite Element Model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2819400" cy="609600"/>
          </a:xfrm>
        </p:spPr>
        <p:txBody>
          <a:bodyPr/>
          <a:lstStyle/>
          <a:p>
            <a:r>
              <a:rPr lang="en-US" dirty="0" smtClean="0"/>
              <a:t>Center</a:t>
            </a:r>
          </a:p>
          <a:p>
            <a:r>
              <a:rPr lang="en-US" sz="1400" dirty="0" smtClean="0"/>
              <a:t>44 Elements</a:t>
            </a:r>
            <a:endParaRPr lang="en-US" dirty="0"/>
          </a:p>
        </p:txBody>
      </p:sp>
      <p:pic>
        <p:nvPicPr>
          <p:cNvPr id="14" name="Content Placeholder 13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512" y="2212975"/>
            <a:ext cx="2226776" cy="3913188"/>
          </a:xfrm>
        </p:spPr>
      </p:pic>
      <p:sp>
        <p:nvSpPr>
          <p:cNvPr id="9" name="Text Placeholder 4"/>
          <p:cNvSpPr>
            <a:spLocks noGrp="1"/>
          </p:cNvSpPr>
          <p:nvPr>
            <p:ph type="body" idx="1"/>
          </p:nvPr>
        </p:nvSpPr>
        <p:spPr>
          <a:xfrm>
            <a:off x="3352800" y="1600200"/>
            <a:ext cx="2819400" cy="609600"/>
          </a:xfrm>
        </p:spPr>
        <p:txBody>
          <a:bodyPr/>
          <a:lstStyle/>
          <a:p>
            <a:r>
              <a:rPr lang="en-US" dirty="0" smtClean="0"/>
              <a:t>Level 1</a:t>
            </a:r>
          </a:p>
          <a:p>
            <a:r>
              <a:rPr lang="en-US" sz="1400" dirty="0" smtClean="0"/>
              <a:t>131 Elements</a:t>
            </a:r>
            <a:endParaRPr lang="en-US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idx="1"/>
          </p:nvPr>
        </p:nvSpPr>
        <p:spPr>
          <a:xfrm>
            <a:off x="6248400" y="1600200"/>
            <a:ext cx="2819400" cy="609600"/>
          </a:xfrm>
        </p:spPr>
        <p:txBody>
          <a:bodyPr/>
          <a:lstStyle/>
          <a:p>
            <a:r>
              <a:rPr lang="en-US" dirty="0" smtClean="0"/>
              <a:t>Level 2</a:t>
            </a:r>
          </a:p>
          <a:p>
            <a:r>
              <a:rPr lang="en-US" sz="1400" dirty="0" smtClean="0"/>
              <a:t>110 Elements</a:t>
            </a:r>
            <a:endParaRPr lang="en-US" dirty="0"/>
          </a:p>
        </p:txBody>
      </p:sp>
      <p:pic>
        <p:nvPicPr>
          <p:cNvPr id="16" name="Content Placeholder 15"/>
          <p:cNvPicPr>
            <a:picLocks noGrp="1" noChangeAspect="1"/>
          </p:cNvPicPr>
          <p:nvPr>
            <p:ph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5130" y="2209800"/>
            <a:ext cx="2465940" cy="3913188"/>
          </a:xfrm>
        </p:spPr>
      </p:pic>
      <p:pic>
        <p:nvPicPr>
          <p:cNvPr id="15" name="Content Placeholder 14"/>
          <p:cNvPicPr>
            <a:picLocks noGrp="1" noChangeAspect="1"/>
          </p:cNvPicPr>
          <p:nvPr>
            <p:ph sz="quarter"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9594" y="2209800"/>
            <a:ext cx="2485811" cy="3913188"/>
          </a:xfrm>
        </p:spPr>
      </p:pic>
    </p:spTree>
    <p:extLst>
      <p:ext uri="{BB962C8B-B14F-4D97-AF65-F5344CB8AC3E}">
        <p14:creationId xmlns:p14="http://schemas.microsoft.com/office/powerpoint/2010/main" val="566848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Loads– 9mm Bullet 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1600200"/>
            <a:ext cx="3282081" cy="2362200"/>
          </a:xfr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/>
              <p:cNvSpPr>
                <a:spLocks noGrp="1"/>
              </p:cNvSpPr>
              <p:nvPr>
                <p:ph sz="quarter" idx="13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𝐹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/>
                      </a:rPr>
                      <m:t>Δ</m:t>
                    </m:r>
                    <m:r>
                      <a:rPr lang="en-US" b="0" i="1" smtClean="0">
                        <a:latin typeface="Cambria Math"/>
                      </a:rPr>
                      <m:t>𝑡</m:t>
                    </m:r>
                    <m:r>
                      <a:rPr lang="en-US" b="0" i="1" smtClean="0">
                        <a:latin typeface="Cambria Math"/>
                      </a:rPr>
                      <m:t>=</m:t>
                    </m:r>
                    <m:r>
                      <a:rPr lang="en-US" b="0" i="1" smtClean="0">
                        <a:latin typeface="Cambria Math"/>
                      </a:rPr>
                      <m:t>𝑚𝑣</m:t>
                    </m:r>
                  </m:oMath>
                </a14:m>
                <a:endParaRPr lang="en-US" b="0" dirty="0" smtClean="0"/>
              </a:p>
              <a:p>
                <a:r>
                  <a:rPr lang="en-US" dirty="0" smtClean="0"/>
                  <a:t>Mass of 9mm bullet</a:t>
                </a:r>
              </a:p>
              <a:p>
                <a:pPr lvl="1"/>
                <a:r>
                  <a:rPr lang="en-US" dirty="0" smtClean="0"/>
                  <a:t>7.45 grams</a:t>
                </a:r>
              </a:p>
              <a:p>
                <a:r>
                  <a:rPr lang="en-US" dirty="0" smtClean="0"/>
                  <a:t>Velocity of 9 mm bullet</a:t>
                </a:r>
              </a:p>
              <a:p>
                <a:pPr lvl="1"/>
                <a:r>
                  <a:rPr lang="en-US" dirty="0" smtClean="0"/>
                  <a:t>435 m/sec</a:t>
                </a:r>
              </a:p>
              <a:p>
                <a:r>
                  <a:rPr lang="en-US" dirty="0" smtClean="0"/>
                  <a:t>Impact time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/>
                      </a:rPr>
                      <m:t>Δ</m:t>
                    </m:r>
                    <m:r>
                      <a:rPr lang="en-US" b="0" i="1" smtClean="0">
                        <a:latin typeface="Cambria Math"/>
                      </a:rPr>
                      <m:t>𝑡</m:t>
                    </m:r>
                    <m:r>
                      <a:rPr lang="en-US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/>
                          </a:rPr>
                          <m:t>𝑙</m:t>
                        </m:r>
                      </m:num>
                      <m:den>
                        <m:r>
                          <a:rPr lang="en-US" b="0" i="1" smtClean="0">
                            <a:latin typeface="Cambria Math"/>
                          </a:rPr>
                          <m:t>𝑣</m:t>
                        </m:r>
                      </m:den>
                    </m:f>
                  </m:oMath>
                </a14:m>
                <a:endParaRPr lang="en-US" dirty="0" smtClean="0"/>
              </a:p>
              <a:p>
                <a:pPr lvl="1"/>
                <a:r>
                  <a:rPr lang="en-US" dirty="0" smtClean="0"/>
                  <a:t>Length: 15.7 mm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/>
                      </a:rPr>
                      <m:t>Δ</m:t>
                    </m:r>
                    <m:r>
                      <a:rPr lang="en-US" b="0" i="1" smtClean="0">
                        <a:latin typeface="Cambria Math"/>
                      </a:rPr>
                      <m:t>𝑡</m:t>
                    </m:r>
                    <m:r>
                      <a:rPr lang="en-US" b="0" i="1" smtClean="0">
                        <a:latin typeface="Cambria Math"/>
                      </a:rPr>
                      <m:t>=36</m:t>
                    </m:r>
                    <m:r>
                      <a:rPr lang="en-US" b="0" i="1" smtClean="0">
                        <a:latin typeface="Cambria Math"/>
                      </a:rPr>
                      <m:t>𝜇</m:t>
                    </m:r>
                    <m:r>
                      <a:rPr lang="en-US" b="0" i="1" smtClean="0">
                        <a:latin typeface="Cambria Math"/>
                      </a:rPr>
                      <m:t>𝑠</m:t>
                    </m:r>
                  </m:oMath>
                </a14:m>
                <a:endParaRPr lang="en-US" dirty="0" smtClean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𝐹</m:t>
                    </m:r>
                    <m:r>
                      <a:rPr lang="en-US" b="0" i="1" smtClean="0">
                        <a:latin typeface="Cambria Math"/>
                      </a:rPr>
                      <m:t>≈90 </m:t>
                    </m:r>
                    <m:r>
                      <a:rPr lang="en-US" b="0" i="1" smtClean="0">
                        <a:latin typeface="Cambria Math"/>
                      </a:rPr>
                      <m:t>𝑘𝑁</m:t>
                    </m:r>
                  </m:oMath>
                </a14:m>
                <a:endParaRPr lang="en-US" dirty="0" smtClean="0"/>
              </a:p>
            </p:txBody>
          </p:sp>
        </mc:Choice>
        <mc:Fallback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blipFill rotWithShape="1">
                <a:blip r:embed="rId3"/>
                <a:stretch>
                  <a:fillRect l="-1961" t="-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3962400"/>
            <a:ext cx="3803904" cy="2468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951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Loads– Sinusoidal Force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2348707"/>
            <a:ext cx="4038600" cy="3028949"/>
          </a:xfr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/>
              <p:cNvSpPr>
                <a:spLocks noGrp="1"/>
              </p:cNvSpPr>
              <p:nvPr>
                <p:ph sz="quarter" idx="13"/>
              </p:nvPr>
            </p:nvSpPr>
            <p:spPr/>
            <p:txBody>
              <a:bodyPr anchor="ctr"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𝐹</m:t>
                      </m:r>
                      <m:r>
                        <a:rPr lang="en-US" b="0" i="1" smtClean="0">
                          <a:latin typeface="Cambria Math"/>
                        </a:rPr>
                        <m:t>=500</m:t>
                      </m:r>
                      <m:d>
                        <m:d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/>
                                        </a:rPr>
                                        <m:t>𝜋</m:t>
                                      </m:r>
                                      <m:r>
                                        <a:rPr lang="en-US" b="0" i="1" smtClean="0">
                                          <a:latin typeface="Cambria Math"/>
                                        </a:rPr>
                                        <m:t>𝑟</m:t>
                                      </m:r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/>
                                        </a:rPr>
                                        <m:t>10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  <m:r>
                            <a:rPr lang="en-US" b="0" i="1" smtClean="0">
                              <a:latin typeface="Cambria Math"/>
                            </a:rPr>
                            <m:t>+1</m:t>
                          </m:r>
                        </m:e>
                      </m:d>
                    </m:oMath>
                  </m:oMathPara>
                </a14:m>
                <a:endParaRPr lang="en-US" b="0" dirty="0" smtClean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𝑟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US" b="0" dirty="0" smtClean="0"/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89203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Convergence– Bullet Load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2819400" cy="609600"/>
          </a:xfrm>
        </p:spPr>
        <p:txBody>
          <a:bodyPr/>
          <a:lstStyle/>
          <a:p>
            <a:r>
              <a:rPr lang="en-US" dirty="0" smtClean="0"/>
              <a:t>Center</a:t>
            </a:r>
          </a:p>
        </p:txBody>
      </p:sp>
      <p:pic>
        <p:nvPicPr>
          <p:cNvPr id="14" name="Content Placeholder 13"/>
          <p:cNvPicPr>
            <a:picLocks noGrp="1" noChangeAspect="1"/>
          </p:cNvPicPr>
          <p:nvPr>
            <p:ph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514600"/>
            <a:ext cx="2895600" cy="1367196"/>
          </a:xfrm>
        </p:spPr>
      </p:pic>
      <p:sp>
        <p:nvSpPr>
          <p:cNvPr id="9" name="Text Placeholder 4"/>
          <p:cNvSpPr>
            <a:spLocks noGrp="1"/>
          </p:cNvSpPr>
          <p:nvPr>
            <p:ph type="body" idx="1"/>
          </p:nvPr>
        </p:nvSpPr>
        <p:spPr>
          <a:xfrm>
            <a:off x="3352800" y="1600200"/>
            <a:ext cx="2819400" cy="609600"/>
          </a:xfrm>
        </p:spPr>
        <p:txBody>
          <a:bodyPr/>
          <a:lstStyle/>
          <a:p>
            <a:r>
              <a:rPr lang="en-US" dirty="0" smtClean="0"/>
              <a:t>Level 1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idx="1"/>
          </p:nvPr>
        </p:nvSpPr>
        <p:spPr>
          <a:xfrm>
            <a:off x="6248400" y="1600200"/>
            <a:ext cx="2819400" cy="609600"/>
          </a:xfrm>
        </p:spPr>
        <p:txBody>
          <a:bodyPr/>
          <a:lstStyle/>
          <a:p>
            <a:r>
              <a:rPr lang="en-US" dirty="0" smtClean="0"/>
              <a:t>Level 2</a:t>
            </a:r>
          </a:p>
        </p:txBody>
      </p:sp>
      <p:pic>
        <p:nvPicPr>
          <p:cNvPr id="15" name="Content Placeholder 14"/>
          <p:cNvPicPr>
            <a:picLocks noGrp="1" noChangeAspect="1"/>
          </p:cNvPicPr>
          <p:nvPr>
            <p:ph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400" y="2514600"/>
            <a:ext cx="2895600" cy="1377200"/>
          </a:xfr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987" y="3962400"/>
            <a:ext cx="2897413" cy="1374178"/>
          </a:xfrm>
          <a:prstGeom prst="rect">
            <a:avLst/>
          </a:prstGeom>
        </p:spPr>
      </p:pic>
      <p:pic>
        <p:nvPicPr>
          <p:cNvPr id="11" name="Content Placeholder 14"/>
          <p:cNvPicPr>
            <a:picLocks noGrp="1" noChangeAspect="1"/>
          </p:cNvPicPr>
          <p:nvPr>
            <p:ph sz="quarter" idx="13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400" y="3962400"/>
            <a:ext cx="2876994" cy="1374178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0" y="2514601"/>
            <a:ext cx="2904926" cy="13716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0" y="3962400"/>
            <a:ext cx="2891976" cy="137160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436588" y="5562600"/>
            <a:ext cx="4572000" cy="904863"/>
          </a:xfrm>
          <a:prstGeom prst="rect">
            <a:avLst/>
          </a:prstGeom>
        </p:spPr>
        <p:txBody>
          <a:bodyPr anchor="ctr">
            <a:spAutoFit/>
          </a:bodyPr>
          <a:lstStyle/>
          <a:p>
            <a:pPr lvl="0" algn="ctr">
              <a:spcBef>
                <a:spcPct val="20000"/>
              </a:spcBef>
            </a:pPr>
            <a:r>
              <a:rPr lang="en-US" sz="24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Century Gothic"/>
              </a:rPr>
              <a:t>Displacement (Top)</a:t>
            </a:r>
          </a:p>
          <a:p>
            <a:pPr lvl="0" algn="ctr">
              <a:spcBef>
                <a:spcPct val="20000"/>
              </a:spcBef>
            </a:pPr>
            <a:r>
              <a:rPr lang="en-US" sz="24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Century Gothic"/>
              </a:rPr>
              <a:t>Mass (Bottom)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7757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xecutive">
  <a:themeElements>
    <a:clrScheme name="Executive">
      <a:dk1>
        <a:sysClr val="windowText" lastClr="000000"/>
      </a:dk1>
      <a:lt1>
        <a:sysClr val="window" lastClr="FFFFFF"/>
      </a:lt1>
      <a:dk2>
        <a:srgbClr val="2F5897"/>
      </a:dk2>
      <a:lt2>
        <a:srgbClr val="E4E9EF"/>
      </a:lt2>
      <a:accent1>
        <a:srgbClr val="6076B4"/>
      </a:accent1>
      <a:accent2>
        <a:srgbClr val="9C5252"/>
      </a:accent2>
      <a:accent3>
        <a:srgbClr val="E68422"/>
      </a:accent3>
      <a:accent4>
        <a:srgbClr val="846648"/>
      </a:accent4>
      <a:accent5>
        <a:srgbClr val="63891F"/>
      </a:accent5>
      <a:accent6>
        <a:srgbClr val="758085"/>
      </a:accent6>
      <a:hlink>
        <a:srgbClr val="3399FF"/>
      </a:hlink>
      <a:folHlink>
        <a:srgbClr val="B2B2B2"/>
      </a:folHlink>
    </a:clrScheme>
    <a:fontScheme name="Executive">
      <a:majorFont>
        <a:latin typeface="Century Gothic"/>
        <a:ea typeface=""/>
        <a:cs typeface=""/>
        <a:font script="Jpan" typeface="HGｺﾞｼｯｸM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Executiv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50000">
              <a:schemeClr val="phClr">
                <a:tint val="80000"/>
                <a:satMod val="250000"/>
              </a:schemeClr>
            </a:gs>
            <a:gs pos="76000">
              <a:schemeClr val="phClr">
                <a:tint val="90000"/>
                <a:shade val="90000"/>
                <a:satMod val="200000"/>
              </a:schemeClr>
            </a:gs>
            <a:gs pos="92000">
              <a:schemeClr val="phClr">
                <a:tint val="90000"/>
                <a:shade val="70000"/>
                <a:satMod val="250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Executive</Template>
  <TotalTime>86</TotalTime>
  <Words>476</Words>
  <Application>Microsoft Office PowerPoint</Application>
  <PresentationFormat>On-screen Show (4:3)</PresentationFormat>
  <Paragraphs>108</Paragraphs>
  <Slides>20</Slides>
  <Notes>0</Notes>
  <HiddenSlides>0</HiddenSlides>
  <MMClips>2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Executive</vt:lpstr>
      <vt:lpstr>Forced Entry and Ballistic Resistant Louver Design and Optimization with Associated Storm Shutter</vt:lpstr>
      <vt:lpstr>Introduction</vt:lpstr>
      <vt:lpstr>Introduction</vt:lpstr>
      <vt:lpstr>Introduction</vt:lpstr>
      <vt:lpstr>FEBR Louver Parametric Design</vt:lpstr>
      <vt:lpstr>Finite Element Model</vt:lpstr>
      <vt:lpstr>Loads– 9mm Bullet </vt:lpstr>
      <vt:lpstr>Loads– Sinusoidal Force</vt:lpstr>
      <vt:lpstr>Convergence– Bullet Load</vt:lpstr>
      <vt:lpstr>Convergence– Static Pressure Load</vt:lpstr>
      <vt:lpstr>Convergence– Sinusoidal Pressure Load</vt:lpstr>
      <vt:lpstr>Results– Bullet Load</vt:lpstr>
      <vt:lpstr>Results– Static Pressure Load</vt:lpstr>
      <vt:lpstr>Results– Sinusoidal Pressure Load</vt:lpstr>
      <vt:lpstr>Storm Shutter Overview</vt:lpstr>
      <vt:lpstr>Storm Shutter– Interior </vt:lpstr>
      <vt:lpstr>Storm Shutter– Exterior </vt:lpstr>
      <vt:lpstr>Storm Shutter– Design Features</vt:lpstr>
      <vt:lpstr>Conclusions</vt:lpstr>
      <vt:lpstr>Thank you    Any questions or comments?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Forced Entry and Ballistic Resistant Louver Design and Optimization with Associated Storm Shutter</dc:title>
  <dc:creator>Ben Yarmis</dc:creator>
  <cp:lastModifiedBy>Ben Yarmis</cp:lastModifiedBy>
  <cp:revision>28</cp:revision>
  <dcterms:created xsi:type="dcterms:W3CDTF">2013-05-01T17:47:58Z</dcterms:created>
  <dcterms:modified xsi:type="dcterms:W3CDTF">2013-05-01T19:14:50Z</dcterms:modified>
</cp:coreProperties>
</file>